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80" r:id="rId5"/>
    <p:sldId id="279" r:id="rId6"/>
    <p:sldId id="268" r:id="rId7"/>
    <p:sldId id="269" r:id="rId8"/>
    <p:sldId id="267" r:id="rId9"/>
    <p:sldId id="271" r:id="rId10"/>
    <p:sldId id="274" r:id="rId11"/>
    <p:sldId id="275" r:id="rId12"/>
    <p:sldId id="258" r:id="rId13"/>
    <p:sldId id="260" r:id="rId14"/>
    <p:sldId id="273" r:id="rId15"/>
    <p:sldId id="270" r:id="rId16"/>
    <p:sldId id="259" r:id="rId17"/>
    <p:sldId id="257" r:id="rId18"/>
    <p:sldId id="261" r:id="rId19"/>
    <p:sldId id="262" r:id="rId20"/>
    <p:sldId id="266" r:id="rId21"/>
    <p:sldId id="263" r:id="rId22"/>
    <p:sldId id="276" r:id="rId23"/>
    <p:sldId id="277" r:id="rId24"/>
    <p:sldId id="278" r:id="rId25"/>
    <p:sldId id="282" r:id="rId26"/>
    <p:sldId id="317" r:id="rId27"/>
    <p:sldId id="321" r:id="rId28"/>
    <p:sldId id="318" r:id="rId29"/>
    <p:sldId id="327" r:id="rId30"/>
    <p:sldId id="320" r:id="rId31"/>
    <p:sldId id="328" r:id="rId32"/>
    <p:sldId id="322" r:id="rId33"/>
    <p:sldId id="329" r:id="rId34"/>
    <p:sldId id="330" r:id="rId35"/>
    <p:sldId id="332" r:id="rId36"/>
    <p:sldId id="331" r:id="rId37"/>
    <p:sldId id="290" r:id="rId38"/>
    <p:sldId id="291" r:id="rId39"/>
    <p:sldId id="292" r:id="rId40"/>
  </p:sldIdLst>
  <p:sldSz cx="12192000" cy="6858000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1050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4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532F5-05E2-2441-858C-7FF901D934D4}" v="1037" dt="2021-09-29T10:54:02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60"/>
      </p:cViewPr>
      <p:guideLst>
        <p:guide orient="horz" pos="1366"/>
        <p:guide pos="1050"/>
        <p:guide orient="horz" pos="4088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EEF8-CCFC-4909-B879-942D65CBEC47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803775"/>
            <a:ext cx="5435600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48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82138"/>
            <a:ext cx="29448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5E81-1F58-48DD-B29A-4A99D6569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7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35E81-1F58-48DD-B29A-4A99D6569F8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224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97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1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1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93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65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425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91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659227C-6C3F-0949-9BB4-2064D751A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3" y="382220"/>
            <a:ext cx="4032758" cy="13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05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642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90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DBB9-D78F-4A18-9BFE-F408EA2778D4}" type="datetimeFigureOut">
              <a:rPr lang="de-CH" smtClean="0"/>
              <a:t>04.02.2025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A666-8840-4C8F-BCAA-4C9DE498DD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147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isscovery.slsp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egistration.slsp.ch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wisscovery.slsp.ch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wisscovery.slsp.ch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tion.slsp.ch/librari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zb.swisscovery.slsp.c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9">
            <a:extLst>
              <a:ext uri="{FF2B5EF4-FFF2-40B4-BE49-F238E27FC236}">
                <a16:creationId xmlns:a16="http://schemas.microsoft.com/office/drawing/2014/main" id="{262B806E-3B1A-4006-9320-E25AFBBD2ED8}"/>
              </a:ext>
            </a:extLst>
          </p:cNvPr>
          <p:cNvSpPr txBox="1"/>
          <p:nvPr/>
        </p:nvSpPr>
        <p:spPr>
          <a:xfrm>
            <a:off x="1490472" y="2705725"/>
            <a:ext cx="9566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800" b="1" dirty="0" err="1">
                <a:solidFill>
                  <a:srgbClr val="0070C0"/>
                </a:solidFill>
                <a:latin typeface="Arial Black" charset="0"/>
                <a:ea typeface="Arial Black" charset="0"/>
                <a:cs typeface="Arial Black" charset="0"/>
              </a:rPr>
              <a:t>Swisscovery</a:t>
            </a:r>
            <a:endParaRPr lang="de-DE" sz="8800" b="1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2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90746" y="2090172"/>
            <a:ext cx="11010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AAF830-16EC-DD45-9CAB-3BE331785A30}"/>
              </a:ext>
            </a:extLst>
          </p:cNvPr>
          <p:cNvSpPr txBox="1"/>
          <p:nvPr/>
        </p:nvSpPr>
        <p:spPr>
          <a:xfrm>
            <a:off x="1591056" y="1927946"/>
            <a:ext cx="9481802" cy="101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100" dirty="0">
                <a:latin typeface="Arial Black" charset="0"/>
              </a:rPr>
              <a:t>Melden Sie sich an, um das Buch zu bestellen (nur möglich, wenn Sie  bereits ein </a:t>
            </a:r>
            <a:r>
              <a:rPr lang="de-DE" sz="2000" b="1" spc="-100" dirty="0" err="1">
                <a:latin typeface="Arial Black" charset="0"/>
              </a:rPr>
              <a:t>Swisscovery</a:t>
            </a:r>
            <a:r>
              <a:rPr lang="de-DE" sz="2000" b="1" spc="-100" dirty="0">
                <a:latin typeface="Arial Black" charset="0"/>
              </a:rPr>
              <a:t>-Konto besitzen).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3C24B5-6FAD-4BE1-B824-92C93C89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56" y="2721477"/>
            <a:ext cx="8105858" cy="4585967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86D4A02-CF93-8A5A-A78A-D1E29A273CB4}"/>
              </a:ext>
            </a:extLst>
          </p:cNvPr>
          <p:cNvSpPr/>
          <p:nvPr/>
        </p:nvSpPr>
        <p:spPr>
          <a:xfrm rot="10800000">
            <a:off x="8185289" y="3429000"/>
            <a:ext cx="897622" cy="528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964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AAF830-16EC-DD45-9CAB-3BE331785A30}"/>
              </a:ext>
            </a:extLst>
          </p:cNvPr>
          <p:cNvSpPr txBox="1"/>
          <p:nvPr/>
        </p:nvSpPr>
        <p:spPr>
          <a:xfrm>
            <a:off x="1547720" y="2046461"/>
            <a:ext cx="9917142" cy="132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Es kann etwas dauern, bis die ZB das bestellte Buch für Sie bereitgestellt hat (Abholung nach dem Eingang links).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  <a:ea typeface="Arial Black" charset="0"/>
                <a:cs typeface="Arial Black" charset="0"/>
              </a:rPr>
              <a:t>Holen Sie es nicht ab, landet es nach 7 Tagen wieder im Regal.</a:t>
            </a:r>
          </a:p>
        </p:txBody>
      </p:sp>
    </p:spTree>
    <p:extLst>
      <p:ext uri="{BB962C8B-B14F-4D97-AF65-F5344CB8AC3E}">
        <p14:creationId xmlns:p14="http://schemas.microsoft.com/office/powerpoint/2010/main" val="77731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13A7E5E-FD76-4BEA-96FB-E3C992FF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08" y="3429000"/>
            <a:ext cx="8765099" cy="33649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65608" y="1817764"/>
            <a:ext cx="11010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AAF830-16EC-DD45-9CAB-3BE331785A30}"/>
              </a:ext>
            </a:extLst>
          </p:cNvPr>
          <p:cNvSpPr txBox="1"/>
          <p:nvPr/>
        </p:nvSpPr>
        <p:spPr>
          <a:xfrm>
            <a:off x="1566008" y="2110469"/>
            <a:ext cx="9917142" cy="16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Haben Sie es eilig? Steht das Buch im 1.-3. Untergeschoss, können Sie es dort auch gleich selbst holen. </a:t>
            </a: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Notieren Sie sich den Standort und die Buchnummer, um es im Regal zu finden.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3FF83A3A-B9DB-41A0-A35A-6D6BC026E82E}"/>
              </a:ext>
            </a:extLst>
          </p:cNvPr>
          <p:cNvSpPr/>
          <p:nvPr/>
        </p:nvSpPr>
        <p:spPr>
          <a:xfrm>
            <a:off x="8649128" y="4617482"/>
            <a:ext cx="1016080" cy="4940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18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AFA150-481E-4F98-808E-FE75FE51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76" y="2852928"/>
            <a:ext cx="8049071" cy="18614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ADD92F4-F365-C64B-98F7-6612E68518CE}"/>
              </a:ext>
            </a:extLst>
          </p:cNvPr>
          <p:cNvSpPr txBox="1"/>
          <p:nvPr/>
        </p:nvSpPr>
        <p:spPr>
          <a:xfrm>
            <a:off x="1573253" y="2116341"/>
            <a:ext cx="9917142" cy="348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Suchtreffer mit dieser Meldung stehen nicht in der ZB: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265D8D9-0083-453B-8A3D-58364DC72579}"/>
              </a:ext>
            </a:extLst>
          </p:cNvPr>
          <p:cNvSpPr/>
          <p:nvPr/>
        </p:nvSpPr>
        <p:spPr>
          <a:xfrm rot="10800000">
            <a:off x="6253356" y="4011218"/>
            <a:ext cx="897622" cy="528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73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A5248F-1E2F-4C71-84C0-28E200C9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931696"/>
            <a:ext cx="4562475" cy="27241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806542-281B-DB4F-98B3-9E51D93B4D15}"/>
              </a:ext>
            </a:extLst>
          </p:cNvPr>
          <p:cNvSpPr txBox="1"/>
          <p:nvPr/>
        </p:nvSpPr>
        <p:spPr>
          <a:xfrm>
            <a:off x="1589055" y="2140367"/>
            <a:ext cx="9917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100" dirty="0">
                <a:latin typeface="Arial Black" charset="0"/>
              </a:rPr>
              <a:t>Klicken Sie auf «Verfügbare Services überprüfen.»</a:t>
            </a:r>
          </a:p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Sie sehen dann, welche anderen Bibliotheken das Buch besitzen: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 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Der </a:t>
            </a:r>
            <a:r>
              <a:rPr lang="de-DE" sz="2200" b="1" spc="-100" dirty="0" err="1">
                <a:latin typeface="Arial Black" charset="0"/>
              </a:rPr>
              <a:t>biblio</a:t>
            </a:r>
            <a:r>
              <a:rPr lang="de-DE" sz="2200" b="1" spc="-100" dirty="0">
                <a:latin typeface="Arial Black" charset="0"/>
              </a:rPr>
              <a:t>. wird das Buch in solchen Fällen gerne für Sie bestellen.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94B053-BF32-4868-86A3-47EA62255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14" y="2779776"/>
            <a:ext cx="10042278" cy="28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87788" y="1589164"/>
            <a:ext cx="110105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536191" y="1915816"/>
            <a:ext cx="9852375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Sie können die Suchtreffer auch nach Standort, Sprache, </a:t>
            </a: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Jahr oder Form (eBook vs. Print) einschränken.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145BAF-AD8C-4BFC-9498-3149AE36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04" y="2627806"/>
            <a:ext cx="9627348" cy="4357446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010205E-B6A8-4B67-9E30-CF30181A2A29}"/>
              </a:ext>
            </a:extLst>
          </p:cNvPr>
          <p:cNvSpPr/>
          <p:nvPr/>
        </p:nvSpPr>
        <p:spPr>
          <a:xfrm rot="5400000">
            <a:off x="1531136" y="3031039"/>
            <a:ext cx="922106" cy="348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66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78E243-76B9-413A-AE0D-63E07C1E7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4" r="5905"/>
          <a:stretch/>
        </p:blipFill>
        <p:spPr>
          <a:xfrm>
            <a:off x="1515518" y="4103221"/>
            <a:ext cx="9412893" cy="20415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590881-4FB6-7445-ABDE-A48897382525}"/>
              </a:ext>
            </a:extLst>
          </p:cNvPr>
          <p:cNvSpPr txBox="1"/>
          <p:nvPr/>
        </p:nvSpPr>
        <p:spPr>
          <a:xfrm>
            <a:off x="1581153" y="2110160"/>
            <a:ext cx="991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 Black" charset="0"/>
                <a:ea typeface="Arial Black" charset="0"/>
                <a:cs typeface="Arial Black" charset="0"/>
              </a:rPr>
              <a:t>Auch wenn „online verfügbar“ bei einem </a:t>
            </a:r>
            <a:r>
              <a:rPr lang="de-DE" sz="2400" b="1" dirty="0" err="1">
                <a:latin typeface="Arial Black" charset="0"/>
                <a:ea typeface="Arial Black" charset="0"/>
                <a:cs typeface="Arial Black" charset="0"/>
              </a:rPr>
              <a:t>e-Book</a:t>
            </a:r>
            <a:r>
              <a:rPr lang="de-DE" sz="2400" b="1" dirty="0">
                <a:latin typeface="Arial Black" charset="0"/>
                <a:ea typeface="Arial Black" charset="0"/>
                <a:cs typeface="Arial Black" charset="0"/>
              </a:rPr>
              <a:t> steht, haben Sie meist keinen Zugriff darauf. Sie müssten sich dafür im Netz der ZB oder anderer Unibibliotheken befinden.</a:t>
            </a:r>
          </a:p>
        </p:txBody>
      </p:sp>
    </p:spTree>
    <p:extLst>
      <p:ext uri="{BB962C8B-B14F-4D97-AF65-F5344CB8AC3E}">
        <p14:creationId xmlns:p14="http://schemas.microsoft.com/office/powerpoint/2010/main" val="178032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90746" y="1706004"/>
            <a:ext cx="110105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2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C323F2-53FD-4A71-AABB-E2ADE25C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91" y="4033469"/>
            <a:ext cx="6088508" cy="12229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C184E4-1E20-E142-B1E4-5259626F3041}"/>
              </a:ext>
            </a:extLst>
          </p:cNvPr>
          <p:cNvSpPr txBox="1"/>
          <p:nvPr/>
        </p:nvSpPr>
        <p:spPr>
          <a:xfrm>
            <a:off x="1554909" y="2112542"/>
            <a:ext cx="9917142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Immer wenn Sie dieses Zeichen sehen, haben Sie Zugriff auf das </a:t>
            </a:r>
            <a:r>
              <a:rPr lang="de-DE" sz="2400" b="1" spc="-100" dirty="0" err="1">
                <a:latin typeface="Arial Black" charset="0"/>
              </a:rPr>
              <a:t>e-Book</a:t>
            </a:r>
            <a:r>
              <a:rPr lang="de-DE" sz="2400" b="1" spc="-100" dirty="0">
                <a:latin typeface="Arial Black" charset="0"/>
              </a:rPr>
              <a:t> oder den Artikel: </a:t>
            </a:r>
          </a:p>
        </p:txBody>
      </p:sp>
    </p:spTree>
    <p:extLst>
      <p:ext uri="{BB962C8B-B14F-4D97-AF65-F5344CB8AC3E}">
        <p14:creationId xmlns:p14="http://schemas.microsoft.com/office/powerpoint/2010/main" val="380016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90746" y="966787"/>
            <a:ext cx="110105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2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F57BDF-C5E3-BC43-B5DA-91A00EA84E62}"/>
              </a:ext>
            </a:extLst>
          </p:cNvPr>
          <p:cNvSpPr txBox="1"/>
          <p:nvPr/>
        </p:nvSpPr>
        <p:spPr>
          <a:xfrm>
            <a:off x="1592042" y="1701901"/>
            <a:ext cx="10313630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Wenn Sie die Suche mit «zeige nur Open Access» einschränken, sehen Sie nur Texte, die Sie auch lesen können.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16D6F8-4173-4841-9C6B-5038EC2F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72477"/>
            <a:ext cx="12192000" cy="536724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25E6ABC-568A-402C-9F3B-E769522F9D6F}"/>
              </a:ext>
            </a:extLst>
          </p:cNvPr>
          <p:cNvSpPr/>
          <p:nvPr/>
        </p:nvSpPr>
        <p:spPr>
          <a:xfrm>
            <a:off x="286327" y="5609296"/>
            <a:ext cx="665018" cy="281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23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581912" y="1783758"/>
            <a:ext cx="97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100" dirty="0">
                <a:latin typeface="Arial Black" charset="0"/>
              </a:rPr>
              <a:t>Möchten Sie das gefundene Buch in Ihrer Arbeit zitieren oder eine Literaturliste erstellen?</a:t>
            </a:r>
          </a:p>
          <a:p>
            <a:pPr>
              <a:lnSpc>
                <a:spcPts val="2400"/>
              </a:lnSpc>
            </a:pPr>
            <a:r>
              <a:rPr lang="de-DE" sz="2000" b="1" spc="-100" dirty="0">
                <a:latin typeface="Arial Black" charset="0"/>
              </a:rPr>
              <a:t>Sie können die entsprechenden Angaben ganz einfach aus </a:t>
            </a:r>
            <a:r>
              <a:rPr lang="de-DE" sz="2000" b="1" spc="-100" dirty="0" err="1">
                <a:latin typeface="Arial Black" charset="0"/>
              </a:rPr>
              <a:t>Swisscovery</a:t>
            </a:r>
            <a:r>
              <a:rPr lang="de-DE" sz="2000" b="1" spc="-100" dirty="0">
                <a:latin typeface="Arial Black" charset="0"/>
              </a:rPr>
              <a:t> exportieren. Klicken Sie auf ein Buch.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641FA7-979A-C5A6-FEB3-005E8F8B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3253628"/>
            <a:ext cx="10708640" cy="3604372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3164F1C1-F9CB-4442-85D7-610C0BD411CE}"/>
              </a:ext>
            </a:extLst>
          </p:cNvPr>
          <p:cNvSpPr/>
          <p:nvPr/>
        </p:nvSpPr>
        <p:spPr>
          <a:xfrm rot="10800000">
            <a:off x="8092438" y="4105655"/>
            <a:ext cx="694017" cy="423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78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550608" y="2141530"/>
            <a:ext cx="9917142" cy="419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spc="-100" dirty="0" err="1">
                <a:latin typeface="Arial Black" charset="0"/>
              </a:rPr>
              <a:t>Swisscovery</a:t>
            </a:r>
            <a:r>
              <a:rPr lang="de-DE" sz="2200" b="1" spc="-100" dirty="0">
                <a:latin typeface="Arial Black" charset="0"/>
              </a:rPr>
              <a:t> verzeichnet den Bestand von ca. 500</a:t>
            </a:r>
            <a:br>
              <a:rPr lang="de-DE" sz="2200" b="1" spc="-100" dirty="0">
                <a:latin typeface="Arial Black" charset="0"/>
              </a:rPr>
            </a:br>
            <a:r>
              <a:rPr lang="de-DE" sz="2200" b="1" spc="-100" dirty="0">
                <a:latin typeface="Arial Black" charset="0"/>
              </a:rPr>
              <a:t>Schweizer Bibliotheken.</a:t>
            </a:r>
          </a:p>
          <a:p>
            <a:pPr>
              <a:lnSpc>
                <a:spcPts val="2400"/>
              </a:lnSpc>
            </a:pPr>
            <a:endParaRPr lang="de-DE" sz="22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Umfasst 30 Millionen Bücher und Zeitschriften</a:t>
            </a:r>
          </a:p>
          <a:p>
            <a:pPr>
              <a:lnSpc>
                <a:spcPts val="2400"/>
              </a:lnSpc>
            </a:pPr>
            <a:endParaRPr lang="de-DE" sz="22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Besonders gut für Themen mit Schweiz-Bezug geeignet</a:t>
            </a:r>
          </a:p>
          <a:p>
            <a:pPr>
              <a:lnSpc>
                <a:spcPts val="2400"/>
              </a:lnSpc>
            </a:pPr>
            <a:endParaRPr lang="de-DE" sz="22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Haben Sie ein Buch ausgewählt, bestellt es der </a:t>
            </a:r>
            <a:br>
              <a:rPr lang="de-DE" sz="2200" b="1" spc="-100" dirty="0">
                <a:latin typeface="Arial Black" charset="0"/>
              </a:rPr>
            </a:br>
            <a:r>
              <a:rPr lang="de-DE" sz="2200" b="1" spc="-100" dirty="0" err="1">
                <a:latin typeface="Arial Black" charset="0"/>
              </a:rPr>
              <a:t>biblio</a:t>
            </a:r>
            <a:r>
              <a:rPr lang="de-DE" sz="2200" b="1" spc="-100" dirty="0">
                <a:latin typeface="Arial Black" charset="0"/>
              </a:rPr>
              <a:t>. gerne für Sie. Wir legen es Ihnen ins Klassenfach.*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solidFill>
                  <a:schemeClr val="accent1"/>
                </a:solidFill>
                <a:latin typeface="Arial Black" charset="0"/>
                <a:hlinkClick r:id="rId3"/>
              </a:rPr>
              <a:t>https://swisscovery.slsp.ch</a:t>
            </a:r>
            <a:endParaRPr lang="de-DE" sz="2400" b="1" spc="-100" dirty="0">
              <a:solidFill>
                <a:schemeClr val="accent1"/>
              </a:solidFill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ts val="1600"/>
              </a:lnSpc>
            </a:pPr>
            <a:r>
              <a:rPr lang="de-DE" sz="1600" b="1" spc="-100" dirty="0">
                <a:latin typeface="Arial Black" charset="0"/>
                <a:ea typeface="Arial Black" charset="0"/>
                <a:cs typeface="Arial Black" charset="0"/>
              </a:rPr>
              <a:t>Ausnahme: </a:t>
            </a:r>
            <a:br>
              <a:rPr lang="de-DE" sz="1600" b="1" spc="-100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de-DE" sz="1600" b="1" spc="-100" dirty="0">
                <a:latin typeface="Arial Black" charset="0"/>
                <a:ea typeface="Arial Black" charset="0"/>
                <a:cs typeface="Arial Black" charset="0"/>
              </a:rPr>
              <a:t>Bücher, die in der Zentralbibliothek Zürich stehen, müssen Sie dort selbst abholen.</a:t>
            </a:r>
          </a:p>
        </p:txBody>
      </p:sp>
    </p:spTree>
    <p:extLst>
      <p:ext uri="{BB962C8B-B14F-4D97-AF65-F5344CB8AC3E}">
        <p14:creationId xmlns:p14="http://schemas.microsoft.com/office/powerpoint/2010/main" val="275870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161861" y="1802046"/>
            <a:ext cx="9868277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Möchten Sie das Buch in Ihrer Arbeit zitieren, können Sie diese Angaben ganz einfach aus </a:t>
            </a:r>
            <a:r>
              <a:rPr lang="de-DE" sz="2400" b="1" spc="-100" dirty="0" err="1">
                <a:latin typeface="Arial Black" charset="0"/>
              </a:rPr>
              <a:t>Swisscovery</a:t>
            </a:r>
            <a:r>
              <a:rPr lang="de-DE" sz="2400" b="1" spc="-100" dirty="0">
                <a:latin typeface="Arial Black" charset="0"/>
              </a:rPr>
              <a:t> exportieren: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AE8DB8-6F26-05F1-BB4D-F9B589C8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" y="0"/>
            <a:ext cx="12151598" cy="6858000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7567AD8-024B-92DE-4F7E-E2D299A693BD}"/>
              </a:ext>
            </a:extLst>
          </p:cNvPr>
          <p:cNvSpPr/>
          <p:nvPr/>
        </p:nvSpPr>
        <p:spPr>
          <a:xfrm rot="5400000">
            <a:off x="4770731" y="4421765"/>
            <a:ext cx="897622" cy="528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1811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563624" y="2127867"/>
            <a:ext cx="9466512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Sie können auch zwischen verschiedenen Zitierstilen wählen.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E4D674-AF7B-3BF7-C7E1-9572C0305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13" y="2770632"/>
            <a:ext cx="11801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577801" y="2122190"/>
            <a:ext cx="9917142" cy="373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3900" b="1" spc="-100" dirty="0">
                <a:solidFill>
                  <a:srgbClr val="0070C0"/>
                </a:solidFill>
                <a:latin typeface="Arial Black" charset="0"/>
              </a:rPr>
              <a:t>Die Registrierung bei </a:t>
            </a:r>
            <a:r>
              <a:rPr lang="de-DE" sz="3900" b="1" spc="-100" dirty="0" err="1">
                <a:solidFill>
                  <a:srgbClr val="0070C0"/>
                </a:solidFill>
                <a:latin typeface="Arial Black" charset="0"/>
              </a:rPr>
              <a:t>Swisscovery</a:t>
            </a:r>
            <a:endParaRPr lang="de-DE" sz="3900" b="1" spc="-100" dirty="0">
              <a:solidFill>
                <a:srgbClr val="0070C0"/>
              </a:solidFill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CH" sz="2400" b="1" spc="-100" dirty="0">
                <a:latin typeface="Arial Black" charset="0"/>
              </a:rPr>
              <a:t>Die Mitgliedschaft ist lebenslang und gratis.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Besuchen Sie </a:t>
            </a:r>
            <a:r>
              <a:rPr lang="de-DE" sz="2400" b="1" spc="-100" dirty="0">
                <a:latin typeface="Arial Black" charset="0"/>
                <a:hlinkClick r:id="rId2"/>
              </a:rPr>
              <a:t>https://registration.slsp.ch/</a:t>
            </a: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SLSP - YouTube">
            <a:extLst>
              <a:ext uri="{FF2B5EF4-FFF2-40B4-BE49-F238E27FC236}">
                <a16:creationId xmlns:a16="http://schemas.microsoft.com/office/drawing/2014/main" id="{0011290F-FEFB-0EFE-F1B2-033A0F51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11" y="4275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435264" y="1606800"/>
            <a:ext cx="9276280" cy="40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3900" b="1" spc="-100" dirty="0">
                <a:solidFill>
                  <a:srgbClr val="0070C0"/>
                </a:solidFill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0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200" spc="-100" dirty="0">
                <a:latin typeface="Arial Black" panose="020B0A04020102020204" pitchFamily="34" charset="0"/>
              </a:rPr>
              <a:t>Für die Anmeldung bei SLSP bzw. </a:t>
            </a:r>
            <a:r>
              <a:rPr lang="de-DE" sz="2200" spc="-100" dirty="0" err="1">
                <a:latin typeface="Arial Black" panose="020B0A04020102020204" pitchFamily="34" charset="0"/>
              </a:rPr>
              <a:t>Swisscovery</a:t>
            </a:r>
            <a:r>
              <a:rPr lang="de-DE" sz="2200" spc="-100" dirty="0">
                <a:latin typeface="Arial Black" panose="020B0A04020102020204" pitchFamily="34" charset="0"/>
              </a:rPr>
              <a:t> benötigen Sie eine </a:t>
            </a:r>
            <a:r>
              <a:rPr lang="de-DE" sz="2200" b="1" spc="-100" dirty="0" err="1">
                <a:latin typeface="Arial Black" panose="020B0A04020102020204" pitchFamily="34" charset="0"/>
              </a:rPr>
              <a:t>edu</a:t>
            </a:r>
            <a:r>
              <a:rPr lang="de-DE" sz="2200" b="1" spc="-100" dirty="0">
                <a:latin typeface="Arial Black" panose="020B0A04020102020204" pitchFamily="34" charset="0"/>
              </a:rPr>
              <a:t>-ID</a:t>
            </a:r>
            <a:r>
              <a:rPr lang="de-DE" sz="2200" spc="-100" dirty="0"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de-CH" sz="2200" dirty="0">
                <a:latin typeface="Arial Black" panose="020B0A04020102020204" pitchFamily="34" charset="0"/>
              </a:rPr>
              <a:t>Sie besitzen evtl. bereits eine </a:t>
            </a:r>
            <a:r>
              <a:rPr lang="de-CH" sz="2200" dirty="0" err="1">
                <a:latin typeface="Arial Black" panose="020B0A04020102020204" pitchFamily="34" charset="0"/>
              </a:rPr>
              <a:t>edu</a:t>
            </a:r>
            <a:r>
              <a:rPr lang="de-CH" sz="2200" dirty="0">
                <a:latin typeface="Arial Black" panose="020B0A04020102020204" pitchFamily="34" charset="0"/>
              </a:rPr>
              <a:t>-ID. </a:t>
            </a:r>
          </a:p>
          <a:p>
            <a:pPr>
              <a:lnSpc>
                <a:spcPts val="2400"/>
              </a:lnSpc>
            </a:pPr>
            <a:endParaRPr lang="de-CH" sz="2000" spc="-100" dirty="0">
              <a:latin typeface="Arial Black" panose="020B0A04020102020204" pitchFamily="34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SLSP - YouTube">
            <a:extLst>
              <a:ext uri="{FF2B5EF4-FFF2-40B4-BE49-F238E27FC236}">
                <a16:creationId xmlns:a16="http://schemas.microsoft.com/office/drawing/2014/main" id="{0011290F-FEFB-0EFE-F1B2-033A0F51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57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E93AB-ED22-8594-B8B0-5BCB6EA262F6}"/>
              </a:ext>
            </a:extLst>
          </p:cNvPr>
          <p:cNvSpPr txBox="1"/>
          <p:nvPr/>
        </p:nvSpPr>
        <p:spPr>
          <a:xfrm>
            <a:off x="1242079" y="1887818"/>
            <a:ext cx="77753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>
              <a:latin typeface="Arial Black" panose="020B0A04020102020204" pitchFamily="34" charset="0"/>
            </a:endParaRPr>
          </a:p>
          <a:p>
            <a:r>
              <a:rPr lang="de-CH" sz="1800" b="1" dirty="0">
                <a:latin typeface="Arial Black" panose="020B0A04020102020204" pitchFamily="34" charset="0"/>
              </a:rPr>
              <a:t>Was ist eine </a:t>
            </a:r>
            <a:r>
              <a:rPr lang="de-CH" sz="1800" b="1" dirty="0" err="1">
                <a:latin typeface="Arial Black" panose="020B0A04020102020204" pitchFamily="34" charset="0"/>
              </a:rPr>
              <a:t>edu</a:t>
            </a:r>
            <a:r>
              <a:rPr lang="de-CH" sz="1800" b="1" dirty="0">
                <a:latin typeface="Arial Black" panose="020B0A04020102020204" pitchFamily="34" charset="0"/>
              </a:rPr>
              <a:t>-ID?</a:t>
            </a:r>
          </a:p>
          <a:p>
            <a:endParaRPr lang="de-CH" sz="1800" dirty="0">
              <a:latin typeface="Arial Black" panose="020B0A04020102020204" pitchFamily="34" charset="0"/>
            </a:endParaRPr>
          </a:p>
          <a:p>
            <a:r>
              <a:rPr lang="de-CH" sz="1800" dirty="0">
                <a:latin typeface="Arial Black" panose="020B0A04020102020204" pitchFamily="34" charset="0"/>
              </a:rPr>
              <a:t>eine digitale Identität für den Zugriff auf Dienste im Hochschulumfeld </a:t>
            </a:r>
          </a:p>
          <a:p>
            <a:endParaRPr lang="de-CH" sz="1800" dirty="0">
              <a:latin typeface="Arial Black" panose="020B0A04020102020204" pitchFamily="34" charset="0"/>
            </a:endParaRPr>
          </a:p>
          <a:p>
            <a:r>
              <a:rPr lang="de-CH" sz="1800" dirty="0">
                <a:latin typeface="Arial Black" panose="020B0A04020102020204" pitchFamily="34" charset="0"/>
              </a:rPr>
              <a:t>Die </a:t>
            </a:r>
            <a:r>
              <a:rPr lang="de-CH" sz="1800" dirty="0" err="1">
                <a:latin typeface="Arial Black" panose="020B0A04020102020204" pitchFamily="34" charset="0"/>
              </a:rPr>
              <a:t>edu</a:t>
            </a:r>
            <a:r>
              <a:rPr lang="de-CH" sz="1800" dirty="0">
                <a:latin typeface="Arial Black" panose="020B0A04020102020204" pitchFamily="34" charset="0"/>
              </a:rPr>
              <a:t>-ID kann an allen Hochschulen in der Schweiz für die Authentifizierung verwendet werden.</a:t>
            </a:r>
          </a:p>
          <a:p>
            <a:endParaRPr lang="de-CH" sz="1800" dirty="0">
              <a:latin typeface="Arial Black" panose="020B0A04020102020204" pitchFamily="34" charset="0"/>
            </a:endParaRPr>
          </a:p>
          <a:p>
            <a:r>
              <a:rPr lang="de-CH" sz="1800" dirty="0">
                <a:latin typeface="Arial Black" panose="020B0A04020102020204" pitchFamily="34" charset="0"/>
              </a:rPr>
              <a:t>Sie ist lebenslang gültig, unabhängig von der Zugehörigkeit zu einer bestimmten Organisation.</a:t>
            </a:r>
          </a:p>
          <a:p>
            <a:endParaRPr lang="de-CH" sz="1800" dirty="0">
              <a:latin typeface="Arial Black" panose="020B0A04020102020204" pitchFamily="34" charset="0"/>
            </a:endParaRPr>
          </a:p>
          <a:p>
            <a:r>
              <a:rPr lang="de-CH" sz="1800" dirty="0">
                <a:latin typeface="Arial Black" panose="020B0A04020102020204" pitchFamily="34" charset="0"/>
              </a:rPr>
              <a:t>Sie müssen Ihre Daten selber angeben und aktualisieren.</a:t>
            </a:r>
          </a:p>
        </p:txBody>
      </p:sp>
    </p:spTree>
    <p:extLst>
      <p:ext uri="{BB962C8B-B14F-4D97-AF65-F5344CB8AC3E}">
        <p14:creationId xmlns:p14="http://schemas.microsoft.com/office/powerpoint/2010/main" val="358616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577801" y="2122190"/>
            <a:ext cx="9917142" cy="66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D1BFE5-5808-5087-5645-264690E3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053"/>
            <a:ext cx="12192000" cy="4900134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DCCFC898-422A-F836-1581-C18FBC3E4D53}"/>
              </a:ext>
            </a:extLst>
          </p:cNvPr>
          <p:cNvSpPr/>
          <p:nvPr/>
        </p:nvSpPr>
        <p:spPr>
          <a:xfrm>
            <a:off x="2002456" y="6085461"/>
            <a:ext cx="1016080" cy="4940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8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551BEE3-52EA-5129-DC48-A840D93B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8" y="202817"/>
            <a:ext cx="11591925" cy="5781675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4C6B1F62-3BD7-21FB-EFF6-2326095743CF}"/>
              </a:ext>
            </a:extLst>
          </p:cNvPr>
          <p:cNvSpPr/>
          <p:nvPr/>
        </p:nvSpPr>
        <p:spPr>
          <a:xfrm>
            <a:off x="11235405" y="951329"/>
            <a:ext cx="811082" cy="3787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4BED10-D1F3-E697-E612-49C75785328F}"/>
              </a:ext>
            </a:extLst>
          </p:cNvPr>
          <p:cNvSpPr txBox="1"/>
          <p:nvPr/>
        </p:nvSpPr>
        <p:spPr>
          <a:xfrm>
            <a:off x="6482554" y="3991311"/>
            <a:ext cx="1056261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CH" sz="1400" dirty="0">
              <a:latin typeface="Arial Black" panose="020B0A04020102020204" pitchFamily="34" charset="0"/>
            </a:endParaRPr>
          </a:p>
          <a:p>
            <a:r>
              <a:rPr lang="de-CH" sz="1800" dirty="0">
                <a:latin typeface="Arial Black" panose="020B0A04020102020204" pitchFamily="34" charset="0"/>
              </a:rPr>
              <a:t>Falls Sie noch keine </a:t>
            </a:r>
            <a:r>
              <a:rPr lang="de-CH" sz="1800" dirty="0" err="1">
                <a:latin typeface="Arial Black" panose="020B0A04020102020204" pitchFamily="34" charset="0"/>
              </a:rPr>
              <a:t>edu</a:t>
            </a:r>
            <a:r>
              <a:rPr lang="de-CH" sz="1800" dirty="0">
                <a:latin typeface="Arial Black" panose="020B0A04020102020204" pitchFamily="34" charset="0"/>
              </a:rPr>
              <a:t>-ID haben, klicken </a:t>
            </a:r>
            <a:br>
              <a:rPr lang="de-CH" sz="1800" dirty="0">
                <a:latin typeface="Arial Black" panose="020B0A04020102020204" pitchFamily="34" charset="0"/>
              </a:rPr>
            </a:br>
            <a:r>
              <a:rPr lang="de-CH" sz="1800" dirty="0">
                <a:latin typeface="Arial Black" panose="020B0A04020102020204" pitchFamily="34" charset="0"/>
              </a:rPr>
              <a:t>Sie auf «Konto erstellen».</a:t>
            </a:r>
          </a:p>
          <a:p>
            <a:endParaRPr lang="de-CH" sz="1800" dirty="0"/>
          </a:p>
          <a:p>
            <a:endParaRPr lang="de-DE" sz="1400" b="1" dirty="0">
              <a:latin typeface="+mn-lt"/>
              <a:ea typeface="Arial Blac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694C63-B2F1-E5A9-A69A-820CD0D9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7" y="0"/>
            <a:ext cx="9190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6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2DC6AEA-20D8-7C46-8E37-A3438C2E3B1E}"/>
              </a:ext>
            </a:extLst>
          </p:cNvPr>
          <p:cNvSpPr txBox="1"/>
          <p:nvPr/>
        </p:nvSpPr>
        <p:spPr>
          <a:xfrm>
            <a:off x="1570935" y="2127885"/>
            <a:ext cx="9917142" cy="101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F9FA22-F959-0BE5-5785-717162D7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35" y="2127885"/>
            <a:ext cx="57721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DC1015-84D5-BDE2-9A10-F0199EAF9EA2}"/>
              </a:ext>
            </a:extLst>
          </p:cNvPr>
          <p:cNvSpPr txBox="1"/>
          <p:nvPr/>
        </p:nvSpPr>
        <p:spPr>
          <a:xfrm>
            <a:off x="1595535" y="1197781"/>
            <a:ext cx="9459036" cy="281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800" spc="-100" dirty="0">
                <a:latin typeface="Arial Black" panose="020B0A04020102020204" pitchFamily="34" charset="0"/>
              </a:rPr>
              <a:t>Verifizieren Sie Ihre E-Mailadresse</a:t>
            </a:r>
            <a:r>
              <a:rPr lang="de-CH" sz="1800" dirty="0">
                <a:latin typeface="Arial Black" panose="020B0A04020102020204" pitchFamily="34" charset="0"/>
              </a:rPr>
              <a:t>. </a:t>
            </a:r>
            <a:endParaRPr lang="de-CH" sz="1800" spc="-100" dirty="0">
              <a:latin typeface="Arial Black" panose="020B0A04020102020204" pitchFamily="34" charset="0"/>
            </a:endParaRPr>
          </a:p>
          <a:p>
            <a:pPr>
              <a:lnSpc>
                <a:spcPts val="2400"/>
              </a:lnSpc>
            </a:pPr>
            <a:r>
              <a:rPr lang="de-CH" sz="1800" spc="-100" dirty="0">
                <a:latin typeface="Arial Black" panose="020B0A04020102020204" pitchFamily="34" charset="0"/>
              </a:rPr>
              <a:t>Danach wird ein SMS-Code an Ihre Handynummer verschickt.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panose="020B0A04020102020204" pitchFamily="34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panose="020B0A040201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E7DC35-77A9-FB79-0760-08EBE50FF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09" y="2485042"/>
            <a:ext cx="10451217" cy="42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577801" y="2122190"/>
            <a:ext cx="9917142" cy="466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–  </a:t>
            </a:r>
            <a:r>
              <a:rPr lang="de-DE" sz="2400" b="1" spc="-100" dirty="0" err="1">
                <a:latin typeface="Arial Black" charset="0"/>
              </a:rPr>
              <a:t>Swisscovery</a:t>
            </a:r>
            <a:r>
              <a:rPr lang="de-DE" sz="2400" b="1" spc="-100" dirty="0">
                <a:latin typeface="Arial Black" charset="0"/>
              </a:rPr>
              <a:t> wird betrieben durch SLSP.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–  SLSP = Swiss Library Service Plattform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–  Die Leihfrist verlängert sich fast ein halbes Jahr lang</a:t>
            </a: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    automatisch </a:t>
            </a:r>
            <a:r>
              <a:rPr lang="de-DE" sz="1400" b="1" spc="-100" dirty="0">
                <a:latin typeface="Arial Black" charset="0"/>
              </a:rPr>
              <a:t>( 28 Tage x 6).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–  Bei Ablauf der Frist oder vorzeitigem Rückruf Info per E-Mail</a:t>
            </a:r>
          </a:p>
          <a:p>
            <a:pPr marL="342900" indent="-342900">
              <a:lnSpc>
                <a:spcPts val="2400"/>
              </a:lnSpc>
              <a:buFont typeface="Systemschrift Normal"/>
              <a:buChar char="−"/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–  5 CHF Mahngebühr pro Buch </a:t>
            </a:r>
            <a:r>
              <a:rPr lang="de-DE" sz="1600" b="1" spc="-100" dirty="0">
                <a:latin typeface="Arial Black" charset="0"/>
              </a:rPr>
              <a:t>(wenn selber bzw. nicht über den </a:t>
            </a:r>
            <a:r>
              <a:rPr lang="de-DE" sz="1600" b="1" spc="-100" dirty="0" err="1">
                <a:latin typeface="Arial Black" charset="0"/>
              </a:rPr>
              <a:t>biblio</a:t>
            </a:r>
            <a:r>
              <a:rPr lang="de-DE" sz="1600" b="1" spc="-100" dirty="0">
                <a:latin typeface="Arial Black" charset="0"/>
              </a:rPr>
              <a:t>. bestellt)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1000" spc="-100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2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554480" y="1537777"/>
            <a:ext cx="11412647" cy="189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800" spc="-100" dirty="0">
                <a:latin typeface="Arial Black" panose="020B0A04020102020204" pitchFamily="34" charset="0"/>
              </a:rPr>
              <a:t>Melden Sie sich nun mit Ihrer registrierten Mailadresse und dem Passwort an.</a:t>
            </a:r>
          </a:p>
          <a:p>
            <a:pPr>
              <a:lnSpc>
                <a:spcPts val="2400"/>
              </a:lnSpc>
            </a:pPr>
            <a:endParaRPr lang="de-DE" sz="1800" spc="-100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265BE8-F533-54E7-7B13-B48CDAF0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265036"/>
            <a:ext cx="9075420" cy="44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461733" y="2271753"/>
            <a:ext cx="9732253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7CC8252-5A8C-4516-ACC2-A6D32339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74" y="2808351"/>
            <a:ext cx="6327457" cy="3909852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9FC50AFD-6F3A-4CDA-A817-448C56550076}"/>
              </a:ext>
            </a:extLst>
          </p:cNvPr>
          <p:cNvSpPr/>
          <p:nvPr/>
        </p:nvSpPr>
        <p:spPr>
          <a:xfrm>
            <a:off x="5903795" y="5660180"/>
            <a:ext cx="1016080" cy="4940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4E6D8F-DE94-444A-B7B8-231D21C03B40}"/>
              </a:ext>
            </a:extLst>
          </p:cNvPr>
          <p:cNvSpPr/>
          <p:nvPr/>
        </p:nvSpPr>
        <p:spPr>
          <a:xfrm>
            <a:off x="1596573" y="2340928"/>
            <a:ext cx="6096000" cy="7255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de-CH" b="1" spc="-100" dirty="0">
                <a:latin typeface="Arial Black" charset="0"/>
              </a:rPr>
              <a:t>Fast geschafft. Klicken Sie auf «Akzeptieren».</a:t>
            </a:r>
          </a:p>
          <a:p>
            <a:pPr>
              <a:lnSpc>
                <a:spcPts val="2400"/>
              </a:lnSpc>
            </a:pPr>
            <a:endParaRPr lang="de-DE" sz="2800" b="1" spc="-100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461733" y="2271753"/>
            <a:ext cx="9732253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4E6D8F-DE94-444A-B7B8-231D21C03B40}"/>
              </a:ext>
            </a:extLst>
          </p:cNvPr>
          <p:cNvSpPr/>
          <p:nvPr/>
        </p:nvSpPr>
        <p:spPr>
          <a:xfrm>
            <a:off x="1596573" y="2340928"/>
            <a:ext cx="9478864" cy="134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de-CH" sz="2000" b="1" spc="-100" dirty="0">
                <a:latin typeface="Arial Black" panose="020B0A04020102020204" pitchFamily="34" charset="0"/>
              </a:rPr>
              <a:t>Sie können Ihre Daten nun nochmals ansehen und Ihre Campus Card als Bibliotheksausweis registrieren, indem Sie die Barcode-Nummer eintippen.</a:t>
            </a:r>
          </a:p>
          <a:p>
            <a:pPr>
              <a:lnSpc>
                <a:spcPts val="2400"/>
              </a:lnSpc>
            </a:pPr>
            <a:endParaRPr lang="de-DE" sz="2800" b="1" spc="-100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ACB8EE-7D19-0BA1-2929-C2746ADFF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6" y="2199877"/>
            <a:ext cx="12192000" cy="2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572768" y="2558893"/>
            <a:ext cx="10174473" cy="40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CH" sz="2400" b="1" spc="-100" dirty="0">
                <a:latin typeface="Arial Black" charset="0"/>
              </a:rPr>
              <a:t>Nun können Sie auf </a:t>
            </a:r>
          </a:p>
          <a:p>
            <a:pPr>
              <a:lnSpc>
                <a:spcPts val="2400"/>
              </a:lnSpc>
            </a:pPr>
            <a:r>
              <a:rPr lang="de-CH" sz="2400" b="1" spc="-100" dirty="0">
                <a:latin typeface="Arial Black" charset="0"/>
                <a:hlinkClick r:id="rId2"/>
              </a:rPr>
              <a:t>https://swisscovery.slsp.ch/</a:t>
            </a:r>
            <a:endParaRPr lang="de-CH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CH" sz="2400" b="1" spc="-100" dirty="0">
                <a:latin typeface="Arial Black" charset="0"/>
              </a:rPr>
              <a:t>in 500 Bibliotheken Bücher suchen, bestellen und reservieren, sowie Ihre Ausleihen ansehen.</a:t>
            </a:r>
          </a:p>
          <a:p>
            <a:pPr>
              <a:lnSpc>
                <a:spcPts val="2400"/>
              </a:lnSpc>
            </a:pPr>
            <a:endParaRPr lang="de-CH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CH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160342" y="2558893"/>
            <a:ext cx="10153823" cy="3430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 algn="ctr"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 algn="ctr">
              <a:lnSpc>
                <a:spcPts val="2400"/>
              </a:lnSpc>
            </a:pPr>
            <a:r>
              <a:rPr lang="de-CH" sz="2800" b="1" spc="-100" dirty="0">
                <a:latin typeface="Arial Black" charset="0"/>
              </a:rPr>
              <a:t>Nun können Sie auf </a:t>
            </a:r>
          </a:p>
          <a:p>
            <a:pPr algn="ctr">
              <a:lnSpc>
                <a:spcPts val="2400"/>
              </a:lnSpc>
            </a:pPr>
            <a:r>
              <a:rPr lang="de-CH" sz="2800" b="1" spc="-100" dirty="0">
                <a:latin typeface="Arial Black" charset="0"/>
                <a:hlinkClick r:id="rId2"/>
              </a:rPr>
              <a:t>https://swisscovery.slsp.ch/</a:t>
            </a:r>
            <a:endParaRPr lang="de-CH" sz="2800" b="1" spc="-100" dirty="0">
              <a:latin typeface="Arial Black" charset="0"/>
            </a:endParaRPr>
          </a:p>
          <a:p>
            <a:pPr algn="ctr">
              <a:lnSpc>
                <a:spcPts val="2400"/>
              </a:lnSpc>
            </a:pPr>
            <a:r>
              <a:rPr lang="de-CH" sz="2800" b="1" spc="-100" dirty="0">
                <a:latin typeface="Arial Black" charset="0"/>
              </a:rPr>
              <a:t>in 500 Bibliotheken Bücher suchen, bestellen und reservieren, sowie Ihre Ausleihen ansehen.</a:t>
            </a:r>
          </a:p>
          <a:p>
            <a:pPr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03D421-850E-59B0-6EEB-130D75CC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402"/>
            <a:ext cx="12192000" cy="5652597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B8263A24-31C9-5875-C4C9-F3F74AF3FB3A}"/>
              </a:ext>
            </a:extLst>
          </p:cNvPr>
          <p:cNvSpPr/>
          <p:nvPr/>
        </p:nvSpPr>
        <p:spPr>
          <a:xfrm>
            <a:off x="10607976" y="255122"/>
            <a:ext cx="1299544" cy="7202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A9D5AF-05F4-5429-FBE1-AB0DC8872E01}"/>
              </a:ext>
            </a:extLst>
          </p:cNvPr>
          <p:cNvSpPr txBox="1"/>
          <p:nvPr/>
        </p:nvSpPr>
        <p:spPr>
          <a:xfrm>
            <a:off x="285698" y="6266188"/>
            <a:ext cx="10153823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CH" sz="2000" b="1" spc="-100" dirty="0">
                <a:latin typeface="Arial Black" charset="0"/>
              </a:rPr>
              <a:t>Loggen Sie sich dafür jeweils ein.</a:t>
            </a:r>
            <a:endParaRPr lang="de-DE" sz="20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0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8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FF29A82-EAD9-E744-8EB3-4EB3F84A3A65}"/>
              </a:ext>
            </a:extLst>
          </p:cNvPr>
          <p:cNvSpPr txBox="1"/>
          <p:nvPr/>
        </p:nvSpPr>
        <p:spPr>
          <a:xfrm>
            <a:off x="1160342" y="2558893"/>
            <a:ext cx="10153823" cy="21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 algn="ctr">
              <a:lnSpc>
                <a:spcPts val="2400"/>
              </a:lnSpc>
            </a:pPr>
            <a:r>
              <a:rPr lang="de-CH" sz="28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CH" sz="2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36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231F02-9D20-8776-1B6A-7C100FF8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444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03A048-DE83-59D0-4AA7-1D2BE9488CEB}"/>
              </a:ext>
            </a:extLst>
          </p:cNvPr>
          <p:cNvSpPr txBox="1"/>
          <p:nvPr/>
        </p:nvSpPr>
        <p:spPr>
          <a:xfrm>
            <a:off x="488898" y="5991868"/>
            <a:ext cx="11489742" cy="12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CH" sz="2000" b="1" spc="-100" dirty="0">
                <a:latin typeface="Arial Black" charset="0"/>
              </a:rPr>
              <a:t>Wählen Sie stets die Option «SWITCH </a:t>
            </a:r>
            <a:r>
              <a:rPr lang="de-CH" sz="2000" b="1" spc="-100" dirty="0" err="1">
                <a:latin typeface="Arial Black" charset="0"/>
              </a:rPr>
              <a:t>edu</a:t>
            </a:r>
            <a:r>
              <a:rPr lang="de-CH" sz="2000" b="1" spc="-100" dirty="0">
                <a:latin typeface="Arial Black" charset="0"/>
              </a:rPr>
              <a:t>-ID» für Ihr Login.</a:t>
            </a:r>
            <a:endParaRPr lang="de-DE" sz="20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8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24.04.2024</a:t>
            </a:r>
            <a:r>
              <a:rPr lang="de-DE" sz="800" spc="-10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/biblio.</a:t>
            </a:r>
            <a:endParaRPr lang="de-DE" sz="8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000" spc="-100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6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AB20BFF-0BCB-7347-9D55-CF58B08931D0}"/>
              </a:ext>
            </a:extLst>
          </p:cNvPr>
          <p:cNvSpPr txBox="1"/>
          <p:nvPr/>
        </p:nvSpPr>
        <p:spPr>
          <a:xfrm>
            <a:off x="1563369" y="2132313"/>
            <a:ext cx="9917142" cy="508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 Black" charset="0"/>
                <a:ea typeface="Arial Black" charset="0"/>
                <a:cs typeface="Arial Black" charset="0"/>
              </a:rPr>
              <a:t>Mit einem Account können Sie die Bücher auch selbst bestellen. </a:t>
            </a:r>
          </a:p>
          <a:p>
            <a:endParaRPr lang="de-DE" sz="1400" b="1" dirty="0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b="1" dirty="0">
                <a:latin typeface="Arial Black" charset="0"/>
                <a:ea typeface="Arial Black" charset="0"/>
                <a:cs typeface="Arial Black" charset="0"/>
              </a:rPr>
              <a:t>Lieferung nach Hause: 12 CHF</a:t>
            </a:r>
          </a:p>
          <a:p>
            <a:endParaRPr lang="de-DE" b="1" dirty="0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b="1" dirty="0">
                <a:latin typeface="Arial Black" charset="0"/>
                <a:ea typeface="Arial Black" charset="0"/>
                <a:cs typeface="Arial Black" charset="0"/>
              </a:rPr>
              <a:t>Schweizweiter Kurierservice an die ZB Zürich: 6 CHF*</a:t>
            </a:r>
          </a:p>
          <a:p>
            <a:endParaRPr lang="de-DE" b="1" dirty="0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b="1" dirty="0">
                <a:latin typeface="Arial Black" charset="0"/>
                <a:ea typeface="Arial Black" charset="0"/>
                <a:cs typeface="Arial Black" charset="0"/>
              </a:rPr>
              <a:t>Lieferung eines Buches der Uni Zürich oder ETH an die ZB: gratis</a:t>
            </a:r>
          </a:p>
          <a:p>
            <a:endParaRPr lang="de-DE" b="1" dirty="0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b="1" dirty="0">
                <a:latin typeface="Arial Black" charset="0"/>
                <a:ea typeface="Arial Black" charset="0"/>
                <a:cs typeface="Arial Black" charset="0"/>
              </a:rPr>
              <a:t>Abholung eines ZB-Buchs: gratis</a:t>
            </a:r>
          </a:p>
          <a:p>
            <a:endParaRPr lang="de-DE" sz="1400" b="1" dirty="0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1400" b="1" dirty="0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1400" b="1" dirty="0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1400" b="1" dirty="0"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1400" b="1" dirty="0"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*Liste der teilnehmenden Bibliotheken (</a:t>
            </a:r>
            <a:r>
              <a:rPr lang="de-CH" sz="1400" b="1" dirty="0"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«</a:t>
            </a:r>
            <a:r>
              <a:rPr lang="de-CH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SLSP Courier» muss angekreuzt sein)</a:t>
            </a:r>
            <a:r>
              <a:rPr lang="de-DE" sz="1400" b="1" dirty="0"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: </a:t>
            </a:r>
            <a:r>
              <a:rPr lang="de-DE" sz="1400" b="1" dirty="0"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  <a:hlinkClick r:id="rId2"/>
              </a:rPr>
              <a:t>https://registration.slsp.ch/libraries/</a:t>
            </a:r>
            <a:r>
              <a:rPr lang="de-DE" sz="1400" b="1" dirty="0"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5675187-A660-8F4E-B025-39596449C0B7}"/>
              </a:ext>
            </a:extLst>
          </p:cNvPr>
          <p:cNvGrpSpPr/>
          <p:nvPr/>
        </p:nvGrpSpPr>
        <p:grpSpPr>
          <a:xfrm>
            <a:off x="1607239" y="4911588"/>
            <a:ext cx="9166225" cy="1395424"/>
            <a:chOff x="1666874" y="3390901"/>
            <a:chExt cx="9166225" cy="139542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5C631A-9AC4-F948-A459-5EB311792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4" r="97661"/>
            <a:stretch/>
          </p:blipFill>
          <p:spPr>
            <a:xfrm>
              <a:off x="10623549" y="3390901"/>
              <a:ext cx="209550" cy="1395424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B40F7D5-0687-486E-B376-EBF513F39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4"/>
            <a:stretch/>
          </p:blipFill>
          <p:spPr>
            <a:xfrm>
              <a:off x="1666874" y="3390901"/>
              <a:ext cx="8959851" cy="1395424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ABE79DAB-1E99-C543-8466-0E8E66DEDF3D}"/>
              </a:ext>
            </a:extLst>
          </p:cNvPr>
          <p:cNvSpPr txBox="1"/>
          <p:nvPr/>
        </p:nvSpPr>
        <p:spPr>
          <a:xfrm>
            <a:off x="1536192" y="2679273"/>
            <a:ext cx="9988189" cy="286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3600" b="1" spc="-100" dirty="0">
                <a:latin typeface="Arial Black" charset="0"/>
              </a:rPr>
              <a:t>Beispielsuche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Besuchen Sie </a:t>
            </a:r>
            <a:r>
              <a:rPr lang="de-DE" sz="2400" b="1" spc="-100" dirty="0">
                <a:solidFill>
                  <a:schemeClr val="accent1"/>
                </a:solidFill>
                <a:latin typeface="Arial Black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https://uzb.swisscovery.slsp.ch/</a:t>
            </a:r>
            <a:endParaRPr lang="de-DE" sz="2400" b="1" spc="-100" dirty="0">
              <a:solidFill>
                <a:schemeClr val="accent1"/>
              </a:solidFill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Geben Sie den Suchbegriff ein.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5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AF70DD-0A05-86B6-29B0-D2C1048A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38"/>
            <a:ext cx="12192000" cy="62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581153" y="2110160"/>
            <a:ext cx="9917142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spc="-100" dirty="0">
                <a:latin typeface="Arial Black" charset="0"/>
              </a:rPr>
              <a:t>Eine normale Suchanfrage liefert meist zu viele Treffer, da sie auch Artikel findet.  Wählen Sie stattdessen „ohne CDI“ suchen: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2B8BE5-5AAC-4686-82C5-0BE73D2E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82" y="3147872"/>
            <a:ext cx="10540018" cy="229346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59C336B-52F1-4658-A358-2F4832922F15}"/>
              </a:ext>
            </a:extLst>
          </p:cNvPr>
          <p:cNvSpPr/>
          <p:nvPr/>
        </p:nvSpPr>
        <p:spPr>
          <a:xfrm>
            <a:off x="10077061" y="4599992"/>
            <a:ext cx="1549331" cy="485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60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5608" y="1817764"/>
            <a:ext cx="110105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endParaRPr lang="de-DE" sz="2800" b="1"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de-DE" sz="2800" b="1"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428B57-1D3E-CD4F-81B8-6312929507CA}"/>
              </a:ext>
            </a:extLst>
          </p:cNvPr>
          <p:cNvSpPr txBox="1"/>
          <p:nvPr/>
        </p:nvSpPr>
        <p:spPr>
          <a:xfrm>
            <a:off x="1581153" y="2110160"/>
            <a:ext cx="9917142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51BE65-3A47-3A98-752F-6B256E03F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98"/>
            <a:ext cx="12192000" cy="6395803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1D78EFF-D697-6CCA-9A1E-014F05949BAC}"/>
              </a:ext>
            </a:extLst>
          </p:cNvPr>
          <p:cNvSpPr/>
          <p:nvPr/>
        </p:nvSpPr>
        <p:spPr>
          <a:xfrm rot="10800000">
            <a:off x="8403212" y="3572533"/>
            <a:ext cx="897622" cy="528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86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B966571-037D-45C1-B562-761377179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6" r="1383" b="2345"/>
          <a:stretch/>
        </p:blipFill>
        <p:spPr>
          <a:xfrm>
            <a:off x="1343208" y="2860158"/>
            <a:ext cx="10140262" cy="21477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0583BA-D33F-264C-84BE-F858333A8625}"/>
              </a:ext>
            </a:extLst>
          </p:cNvPr>
          <p:cNvSpPr txBox="1"/>
          <p:nvPr/>
        </p:nvSpPr>
        <p:spPr>
          <a:xfrm>
            <a:off x="1565275" y="2130425"/>
            <a:ext cx="9917142" cy="471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Dieser Treffer steht in der ZB im 5. Untergeschoss.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r>
              <a:rPr lang="de-DE" sz="2400" b="1" spc="-100" dirty="0">
                <a:latin typeface="Arial Black" charset="0"/>
              </a:rPr>
              <a:t>Klicken Sie auf «Verfügbar bei» für weitere Infos.</a:t>
            </a: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</a:endParaRPr>
          </a:p>
          <a:p>
            <a:pPr>
              <a:lnSpc>
                <a:spcPts val="2400"/>
              </a:lnSpc>
            </a:pPr>
            <a:endParaRPr lang="de-DE" sz="2400" b="1" spc="-100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229EE86-3A5A-43F0-9AD4-4AB08F997686}"/>
              </a:ext>
            </a:extLst>
          </p:cNvPr>
          <p:cNvSpPr/>
          <p:nvPr/>
        </p:nvSpPr>
        <p:spPr>
          <a:xfrm>
            <a:off x="4101483" y="4500978"/>
            <a:ext cx="792983" cy="3958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16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C8EC527268BE4DB35AD7A6C6EEB471" ma:contentTypeVersion="34" ma:contentTypeDescription="Ein neues Dokument erstellen." ma:contentTypeScope="" ma:versionID="e8ddebe00e7236a648d22448dc6315c8">
  <xsd:schema xmlns:xsd="http://www.w3.org/2001/XMLSchema" xmlns:xs="http://www.w3.org/2001/XMLSchema" xmlns:p="http://schemas.microsoft.com/office/2006/metadata/properties" xmlns:ns3="124c43bb-beee-4a12-9918-7cc50533fcae" xmlns:ns4="de425331-ade7-45d3-a0bf-2808205f5f2f" targetNamespace="http://schemas.microsoft.com/office/2006/metadata/properties" ma:root="true" ma:fieldsID="abed275a46d2ec4c7786f8a756cbdc27" ns3:_="" ns4:_="">
    <xsd:import namespace="124c43bb-beee-4a12-9918-7cc50533fcae"/>
    <xsd:import namespace="de425331-ade7-45d3-a0bf-2808205f5f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c43bb-beee-4a12-9918-7cc50533f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25331-ade7-45d3-a0bf-2808205f5f2f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124c43bb-beee-4a12-9918-7cc50533fcae" xsi:nil="true"/>
    <Owner xmlns="124c43bb-beee-4a12-9918-7cc50533fcae">
      <UserInfo>
        <DisplayName/>
        <AccountId xsi:nil="true"/>
        <AccountType/>
      </UserInfo>
    </Owner>
    <Is_Collaboration_Space_Locked xmlns="124c43bb-beee-4a12-9918-7cc50533fcae" xsi:nil="true"/>
    <FolderType xmlns="124c43bb-beee-4a12-9918-7cc50533fcae" xsi:nil="true"/>
    <Student_Groups xmlns="124c43bb-beee-4a12-9918-7cc50533fcae">
      <UserInfo>
        <DisplayName/>
        <AccountId xsi:nil="true"/>
        <AccountType/>
      </UserInfo>
    </Student_Groups>
    <AppVersion xmlns="124c43bb-beee-4a12-9918-7cc50533fcae" xsi:nil="true"/>
    <Invited_Teachers xmlns="124c43bb-beee-4a12-9918-7cc50533fcae" xsi:nil="true"/>
    <Invited_Students xmlns="124c43bb-beee-4a12-9918-7cc50533fcae" xsi:nil="true"/>
    <Teams_Channel_Section_Location xmlns="124c43bb-beee-4a12-9918-7cc50533fcae" xsi:nil="true"/>
    <Students xmlns="124c43bb-beee-4a12-9918-7cc50533fcae">
      <UserInfo>
        <DisplayName/>
        <AccountId xsi:nil="true"/>
        <AccountType/>
      </UserInfo>
    </Students>
    <TeamsChannelId xmlns="124c43bb-beee-4a12-9918-7cc50533fcae" xsi:nil="true"/>
    <Templates xmlns="124c43bb-beee-4a12-9918-7cc50533fcae" xsi:nil="true"/>
    <Self_Registration_Enabled xmlns="124c43bb-beee-4a12-9918-7cc50533fcae" xsi:nil="true"/>
    <Has_Teacher_Only_SectionGroup xmlns="124c43bb-beee-4a12-9918-7cc50533fcae" xsi:nil="true"/>
    <CultureName xmlns="124c43bb-beee-4a12-9918-7cc50533fcae" xsi:nil="true"/>
    <Distribution_Groups xmlns="124c43bb-beee-4a12-9918-7cc50533fcae" xsi:nil="true"/>
    <IsNotebookLocked xmlns="124c43bb-beee-4a12-9918-7cc50533fcae" xsi:nil="true"/>
    <NotebookType xmlns="124c43bb-beee-4a12-9918-7cc50533fcae" xsi:nil="true"/>
    <Teachers xmlns="124c43bb-beee-4a12-9918-7cc50533fcae">
      <UserInfo>
        <DisplayName/>
        <AccountId xsi:nil="true"/>
        <AccountType/>
      </UserInfo>
    </Teachers>
    <LMS_Mappings xmlns="124c43bb-beee-4a12-9918-7cc50533fcae" xsi:nil="true"/>
    <DefaultSectionNames xmlns="124c43bb-beee-4a12-9918-7cc50533fcae" xsi:nil="true"/>
  </documentManagement>
</p:properties>
</file>

<file path=customXml/itemProps1.xml><?xml version="1.0" encoding="utf-8"?>
<ds:datastoreItem xmlns:ds="http://schemas.openxmlformats.org/officeDocument/2006/customXml" ds:itemID="{C699274C-F051-4B93-A5B1-721005773B3F}">
  <ds:schemaRefs>
    <ds:schemaRef ds:uri="124c43bb-beee-4a12-9918-7cc50533fcae"/>
    <ds:schemaRef ds:uri="de425331-ade7-45d3-a0bf-2808205f5f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7F602F-7DF2-4F63-ADAC-B58B6D895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9C1912-0641-4139-8B7B-8285E661A03C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de425331-ade7-45d3-a0bf-2808205f5f2f"/>
    <ds:schemaRef ds:uri="http://www.w3.org/XML/1998/namespace"/>
    <ds:schemaRef ds:uri="http://schemas.microsoft.com/office/infopath/2007/PartnerControls"/>
    <ds:schemaRef ds:uri="124c43bb-beee-4a12-9918-7cc50533fc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Breitbild</PresentationFormat>
  <Paragraphs>298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Systemschrift Normal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Katrin Koch</dc:creator>
  <cp:lastModifiedBy>Bibliopoint</cp:lastModifiedBy>
  <cp:revision>40</cp:revision>
  <cp:lastPrinted>2022-03-11T09:41:20Z</cp:lastPrinted>
  <dcterms:created xsi:type="dcterms:W3CDTF">2019-07-08T08:44:17Z</dcterms:created>
  <dcterms:modified xsi:type="dcterms:W3CDTF">2025-02-04T15:29:46Z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0x0101007CC8EC527268BE4DB35AD7A6C6EEB471</vt:lpwstr>
  </property>
</Properties>
</file>